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67" r:id="rId7"/>
    <p:sldId id="368" r:id="rId8"/>
    <p:sldId id="369" r:id="rId9"/>
    <p:sldId id="371" r:id="rId10"/>
    <p:sldId id="366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0000FF"/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45" autoAdjust="0"/>
    <p:restoredTop sz="94679" autoAdjust="0"/>
  </p:normalViewPr>
  <p:slideViewPr>
    <p:cSldViewPr snapToGrid="0">
      <p:cViewPr varScale="1">
        <p:scale>
          <a:sx n="94" d="100"/>
          <a:sy n="94" d="100"/>
        </p:scale>
        <p:origin x="485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235025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98784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96720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Rel-19 Workshop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Taipei, June 13 – 14,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SWS-230030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6120" y="1304806"/>
            <a:ext cx="9589684" cy="2852737"/>
          </a:xfrm>
        </p:spPr>
        <p:txBody>
          <a:bodyPr/>
          <a:lstStyle/>
          <a:p>
            <a:pPr eaLnBrk="1" hangingPunct="1"/>
            <a:r>
              <a:rPr lang="en-US" altLang="en-US" sz="5400" b="1" dirty="0">
                <a:solidFill>
                  <a:schemeClr val="tx1"/>
                </a:solidFill>
              </a:rPr>
              <a:t>LGE’s view on </a:t>
            </a:r>
            <a:r>
              <a:rPr lang="en-US" altLang="ko-KR" sz="5400" b="1" dirty="0"/>
              <a:t>Rel-19 5G-Advanced</a:t>
            </a:r>
            <a:endParaRPr lang="en-GB" altLang="en-US" sz="5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516120" y="4572838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GB" altLang="en-US" dirty="0"/>
          </a:p>
          <a:p>
            <a:pPr marL="0" indent="0" algn="ctr" eaLnBrk="1" hangingPunct="1">
              <a:buFontTx/>
              <a:buNone/>
            </a:pPr>
            <a:r>
              <a:rPr lang="en-GB" altLang="en-US" dirty="0"/>
              <a:t>LG Electronics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General overview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b="1" dirty="0">
                <a:ea typeface="+mj-ea"/>
              </a:rPr>
              <a:t> Rel-19 Schedule</a:t>
            </a:r>
            <a:endParaRPr lang="ko-KR" altLang="en-US" sz="2000" b="1" dirty="0">
              <a:ea typeface="+mj-ea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2000" dirty="0">
                <a:ea typeface="+mj-ea"/>
              </a:rPr>
              <a:t>Strictly keep the time plan and accept (only) a reasonable number of items.</a:t>
            </a:r>
          </a:p>
          <a:p>
            <a:pPr lvl="2">
              <a:spcBef>
                <a:spcPts val="300"/>
              </a:spcBef>
              <a:spcAft>
                <a:spcPts val="500"/>
              </a:spcAft>
              <a:buClr>
                <a:srgbClr val="595959"/>
              </a:buClr>
              <a:buSzPct val="80000"/>
              <a:buFont typeface="Arial Narrow" panose="020B0606020202030204" pitchFamily="34" charset="0"/>
              <a:buChar char="–"/>
              <a:defRPr/>
            </a:pPr>
            <a:r>
              <a:rPr lang="en-US" altLang="en-US" sz="1800" dirty="0">
                <a:ea typeface="+mj-ea"/>
              </a:rPr>
              <a:t>Stage 2 Functional work (SA2, SA6, etc.) freeze: </a:t>
            </a:r>
            <a:r>
              <a:rPr lang="en-GB" altLang="en-US" sz="1800" dirty="0">
                <a:ea typeface="+mj-ea"/>
              </a:rPr>
              <a:t>December 2024 (TSG#106)</a:t>
            </a:r>
          </a:p>
          <a:p>
            <a:pPr lvl="2">
              <a:spcBef>
                <a:spcPts val="300"/>
              </a:spcBef>
              <a:spcAft>
                <a:spcPts val="500"/>
              </a:spcAft>
              <a:buClr>
                <a:srgbClr val="595959"/>
              </a:buClr>
              <a:buSzPct val="80000"/>
              <a:buFont typeface="Arial Narrow" panose="020B0606020202030204" pitchFamily="34" charset="0"/>
              <a:buChar char="–"/>
              <a:defRPr/>
            </a:pPr>
            <a:r>
              <a:rPr lang="en-US" altLang="ko-KR" sz="1800" dirty="0">
                <a:ea typeface="+mj-ea"/>
              </a:rPr>
              <a:t>ASN.1 &amp; </a:t>
            </a:r>
            <a:r>
              <a:rPr lang="en-GB" altLang="en-US" sz="1800" dirty="0">
                <a:ea typeface="+mj-ea"/>
              </a:rPr>
              <a:t>Open APIs</a:t>
            </a:r>
            <a:r>
              <a:rPr lang="en-US" altLang="ko-KR" sz="1800" dirty="0">
                <a:ea typeface="+mj-ea"/>
              </a:rPr>
              <a:t> freeze</a:t>
            </a:r>
            <a:r>
              <a:rPr lang="en-US" altLang="en-US" sz="1800" dirty="0">
                <a:ea typeface="+mj-ea"/>
              </a:rPr>
              <a:t>: December 2025 (TSG#110)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en-US" altLang="ko-KR" sz="2000" b="1" dirty="0">
              <a:ea typeface="+mj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altLang="ko-KR" sz="2000" b="1" dirty="0">
                <a:ea typeface="+mj-ea"/>
              </a:rPr>
              <a:t> Areas of further evolution for Rel-19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2000" dirty="0">
                <a:ea typeface="+mj-ea"/>
              </a:rPr>
              <a:t>Stepping stone towards 6G: XRM, AI/ML, study of Sensing, study of Ambient IoT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2000" dirty="0">
                <a:ea typeface="+mj-ea"/>
              </a:rPr>
              <a:t>System enhancements: NPN/IIOT, Dual Steering, UAV/UAM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2000" dirty="0">
                <a:ea typeface="+mj-ea"/>
              </a:rPr>
              <a:t>Coverage enhancements: VMR, satellite/NTN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ko-KR" sz="1600" b="1" dirty="0">
              <a:ea typeface="+mj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altLang="ko-KR" sz="2000" b="1" dirty="0">
                <a:ea typeface="+mj-ea"/>
              </a:rPr>
              <a:t> This contribution shows the potential Rel-19 topics, without considering their priority in Rel-19 standardizations.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en-US" altLang="ko-KR" sz="2000" b="1" dirty="0">
              <a:ea typeface="+mj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altLang="ko-KR" sz="2000" b="1" dirty="0">
                <a:ea typeface="+mj-ea"/>
              </a:rPr>
              <a:t> NOTE: The objectives of each item still need to be refined as appropriate.</a:t>
            </a:r>
          </a:p>
          <a:p>
            <a:pPr marL="0" indent="0">
              <a:buNone/>
            </a:pPr>
            <a:endParaRPr lang="en-US" altLang="en-US" dirty="0">
              <a:ea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859" y="560387"/>
            <a:ext cx="10515600" cy="11303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4000" dirty="0"/>
              <a:t>LGE’s interest </a:t>
            </a:r>
            <a:r>
              <a:rPr lang="en-US" altLang="ko-KR" sz="4000" dirty="0"/>
              <a:t>(1/2)</a:t>
            </a:r>
            <a:r>
              <a:rPr lang="en-GB" altLang="en-US" sz="4000" dirty="0"/>
              <a:t> (based on SA1 categories)</a:t>
            </a:r>
          </a:p>
        </p:txBody>
      </p:sp>
      <p:sp>
        <p:nvSpPr>
          <p:cNvPr id="2" name="Rectangle 10">
            <a:extLst>
              <a:ext uri="{FF2B5EF4-FFF2-40B4-BE49-F238E27FC236}">
                <a16:creationId xmlns:a16="http://schemas.microsoft.com/office/drawing/2014/main" id="{7A7409DC-BEEB-7420-2778-ACA690B65838}"/>
              </a:ext>
            </a:extLst>
          </p:cNvPr>
          <p:cNvSpPr/>
          <p:nvPr/>
        </p:nvSpPr>
        <p:spPr>
          <a:xfrm>
            <a:off x="8724577" y="2078934"/>
            <a:ext cx="3160734" cy="105218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9AC8051A-7D04-40F2-5C1D-6F0111CAF21D}"/>
              </a:ext>
            </a:extLst>
          </p:cNvPr>
          <p:cNvSpPr/>
          <p:nvPr/>
        </p:nvSpPr>
        <p:spPr>
          <a:xfrm>
            <a:off x="336031" y="4587773"/>
            <a:ext cx="5526887" cy="1709840"/>
          </a:xfrm>
          <a:prstGeom prst="round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GB" dirty="0"/>
              <a:t>Study on Upper layer traffic steering, switching and split over dual 3GPP access (</a:t>
            </a:r>
            <a:r>
              <a:rPr lang="en-GB" dirty="0" err="1"/>
              <a:t>FS_DualSteer</a:t>
            </a:r>
            <a:r>
              <a:rPr lang="en-GB" dirty="0"/>
              <a:t>)</a:t>
            </a:r>
            <a:endParaRPr lang="en-US" dirty="0"/>
          </a:p>
          <a:p>
            <a:pPr marL="285750" indent="-285750">
              <a:buFontTx/>
              <a:buChar char="-"/>
            </a:pPr>
            <a:r>
              <a:rPr lang="en-GB" dirty="0"/>
              <a:t>AI/ML Model Transfer_Phase2 (AIML_MT_Ph2</a:t>
            </a:r>
            <a:r>
              <a:rPr lang="en-US" dirty="0"/>
              <a:t>)</a:t>
            </a:r>
          </a:p>
        </p:txBody>
      </p:sp>
      <p:sp>
        <p:nvSpPr>
          <p:cNvPr id="4" name="Rectangle: Rounded Corners 4">
            <a:extLst>
              <a:ext uri="{FF2B5EF4-FFF2-40B4-BE49-F238E27FC236}">
                <a16:creationId xmlns:a16="http://schemas.microsoft.com/office/drawing/2014/main" id="{FA2FA4D3-0A37-2A94-449E-AD23036A42A4}"/>
              </a:ext>
            </a:extLst>
          </p:cNvPr>
          <p:cNvSpPr/>
          <p:nvPr/>
        </p:nvSpPr>
        <p:spPr>
          <a:xfrm>
            <a:off x="336031" y="2200700"/>
            <a:ext cx="5526887" cy="1957941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US" altLang="ko-KR" dirty="0"/>
              <a:t>Localized Mobile Metaverse Services (Metaverse)</a:t>
            </a:r>
            <a:endParaRPr lang="en-GB" altLang="ko-KR" dirty="0"/>
          </a:p>
          <a:p>
            <a:pPr marL="285750" indent="-285750">
              <a:buFontTx/>
              <a:buChar char="-"/>
            </a:pPr>
            <a:r>
              <a:rPr lang="en-GB" dirty="0"/>
              <a:t>Integrated Sensing and Communication (Sensing</a:t>
            </a:r>
            <a:r>
              <a:rPr lang="de-DE" dirty="0"/>
              <a:t>)*</a:t>
            </a:r>
          </a:p>
          <a:p>
            <a:pPr marL="285750" indent="-285750">
              <a:buFontTx/>
              <a:buChar char="-"/>
            </a:pPr>
            <a:r>
              <a:rPr lang="en-GB" dirty="0"/>
              <a:t>Study on Ambient power-enabled Internet of Things (</a:t>
            </a:r>
            <a:r>
              <a:rPr lang="en-GB" dirty="0" err="1"/>
              <a:t>FS_Ambient_IoT</a:t>
            </a:r>
            <a:r>
              <a:rPr lang="de-DE" dirty="0"/>
              <a:t>)*</a:t>
            </a:r>
          </a:p>
        </p:txBody>
      </p:sp>
      <p:sp>
        <p:nvSpPr>
          <p:cNvPr id="5" name="Rectangle: Rounded Corners 5">
            <a:extLst>
              <a:ext uri="{FF2B5EF4-FFF2-40B4-BE49-F238E27FC236}">
                <a16:creationId xmlns:a16="http://schemas.microsoft.com/office/drawing/2014/main" id="{BF1AB884-2BDA-AC66-7423-6A396530BFB1}"/>
              </a:ext>
            </a:extLst>
          </p:cNvPr>
          <p:cNvSpPr/>
          <p:nvPr/>
        </p:nvSpPr>
        <p:spPr>
          <a:xfrm>
            <a:off x="6329085" y="2200700"/>
            <a:ext cx="5024715" cy="1957941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GB" altLang="ko-KR" dirty="0">
                <a:solidFill>
                  <a:schemeClr val="tx1"/>
                </a:solidFill>
              </a:rPr>
              <a:t>UAV Phase 3 (UAV_Ph3</a:t>
            </a:r>
            <a:r>
              <a:rPr lang="en-US" altLang="ko-KR" dirty="0">
                <a:solidFill>
                  <a:schemeClr val="tx1"/>
                </a:solidFill>
              </a:rPr>
              <a:t>)</a:t>
            </a:r>
          </a:p>
          <a:p>
            <a:pPr marL="285750" indent="-285750">
              <a:buFontTx/>
              <a:buChar char="-"/>
            </a:pPr>
            <a:r>
              <a:rPr lang="en-GB" dirty="0">
                <a:solidFill>
                  <a:schemeClr val="tx1"/>
                </a:solidFill>
              </a:rPr>
              <a:t>Satellite access </a:t>
            </a:r>
            <a:r>
              <a:rPr lang="en-US" dirty="0">
                <a:solidFill>
                  <a:schemeClr val="tx1"/>
                </a:solidFill>
              </a:rPr>
              <a:t>- Phase 3 (5GSAT_Ph3</a:t>
            </a:r>
            <a:r>
              <a:rPr lang="en-GB" dirty="0">
                <a:solidFill>
                  <a:schemeClr val="tx1"/>
                </a:solidFill>
              </a:rPr>
              <a:t>)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en-GB" altLang="ko-KR" dirty="0"/>
              <a:t>Study on </a:t>
            </a:r>
            <a:r>
              <a:rPr lang="en-GB" altLang="ko-KR" dirty="0">
                <a:solidFill>
                  <a:schemeClr val="tx1"/>
                </a:solidFill>
              </a:rPr>
              <a:t>Network of Service Robots with Ambient Intelligence (FS_SOBOT</a:t>
            </a:r>
            <a:r>
              <a:rPr lang="en-US" altLang="ko-KR" dirty="0">
                <a:solidFill>
                  <a:schemeClr val="tx1"/>
                </a:solidFill>
              </a:rPr>
              <a:t>)**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B87AD4A-A7E3-C11B-2E86-30C72FD033E2}"/>
              </a:ext>
            </a:extLst>
          </p:cNvPr>
          <p:cNvSpPr/>
          <p:nvPr/>
        </p:nvSpPr>
        <p:spPr>
          <a:xfrm>
            <a:off x="719915" y="4366449"/>
            <a:ext cx="2284903" cy="42233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Enhancements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36D5989-1C06-8231-C48F-502C0E087915}"/>
              </a:ext>
            </a:extLst>
          </p:cNvPr>
          <p:cNvSpPr/>
          <p:nvPr/>
        </p:nvSpPr>
        <p:spPr>
          <a:xfrm>
            <a:off x="719915" y="1980366"/>
            <a:ext cx="2284903" cy="36689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New Features </a:t>
            </a: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8304FEA-8AC5-4E59-8226-5064205C34EC}"/>
              </a:ext>
            </a:extLst>
          </p:cNvPr>
          <p:cNvSpPr/>
          <p:nvPr/>
        </p:nvSpPr>
        <p:spPr>
          <a:xfrm>
            <a:off x="6658421" y="1980366"/>
            <a:ext cx="2744397" cy="39426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Verticals + NTN focused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3957B1-6996-0BCD-C0A5-6F248A79EB6E}"/>
              </a:ext>
            </a:extLst>
          </p:cNvPr>
          <p:cNvSpPr txBox="1"/>
          <p:nvPr/>
        </p:nvSpPr>
        <p:spPr>
          <a:xfrm>
            <a:off x="6118557" y="5122424"/>
            <a:ext cx="57374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360000"/>
            <a:r>
              <a:rPr lang="en-US" altLang="ko-KR" sz="1400" dirty="0">
                <a:solidFill>
                  <a:schemeClr val="dk1"/>
                </a:solidFill>
                <a:latin typeface="+mn-lt"/>
                <a:cs typeface="+mn-cs"/>
              </a:rPr>
              <a:t>* We prefer only stage 2 study in Rel-19 timeframe if there is numerous support for this item.</a:t>
            </a:r>
          </a:p>
          <a:p>
            <a:pPr marL="180000" indent="-360000"/>
            <a:endParaRPr lang="en-US" altLang="ko-KR" sz="600" dirty="0">
              <a:solidFill>
                <a:schemeClr val="dk1"/>
              </a:solidFill>
              <a:latin typeface="+mn-lt"/>
              <a:cs typeface="+mn-cs"/>
            </a:endParaRPr>
          </a:p>
          <a:p>
            <a:pPr marL="180000" indent="-360000"/>
            <a:r>
              <a:rPr lang="en-US" altLang="ko-KR" sz="1400" dirty="0">
                <a:solidFill>
                  <a:schemeClr val="dk1"/>
                </a:solidFill>
                <a:latin typeface="+mn-lt"/>
                <a:cs typeface="+mn-cs"/>
              </a:rPr>
              <a:t>** After study completion, the further progress is up to SA1 discussion and decision. </a:t>
            </a:r>
            <a:endParaRPr lang="ko-KR" altLang="en-US" sz="1400" dirty="0">
              <a:solidFill>
                <a:schemeClr val="dk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064529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9AC8051A-7D04-40F2-5C1D-6F0111CAF21D}"/>
              </a:ext>
            </a:extLst>
          </p:cNvPr>
          <p:cNvSpPr/>
          <p:nvPr/>
        </p:nvSpPr>
        <p:spPr>
          <a:xfrm>
            <a:off x="204877" y="2195785"/>
            <a:ext cx="3708000" cy="1874192"/>
          </a:xfrm>
          <a:prstGeom prst="round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/>
              <a:t>Further System Enhancements for</a:t>
            </a:r>
          </a:p>
          <a:p>
            <a:pPr marL="285750" indent="-285750">
              <a:buFontTx/>
              <a:buChar char="-"/>
            </a:pPr>
            <a:r>
              <a:rPr lang="en-US" altLang="ko-KR" dirty="0"/>
              <a:t>XRM</a:t>
            </a:r>
          </a:p>
          <a:p>
            <a:pPr marL="285750" indent="-285750">
              <a:buFontTx/>
              <a:buChar char="-"/>
            </a:pPr>
            <a:r>
              <a:rPr lang="en-US" altLang="ko-KR" sz="1800" dirty="0"/>
              <a:t>AL/ML</a:t>
            </a:r>
            <a:endParaRPr lang="en-US" dirty="0"/>
          </a:p>
        </p:txBody>
      </p:sp>
      <p:sp>
        <p:nvSpPr>
          <p:cNvPr id="4" name="Rectangle: Rounded Corners 4">
            <a:extLst>
              <a:ext uri="{FF2B5EF4-FFF2-40B4-BE49-F238E27FC236}">
                <a16:creationId xmlns:a16="http://schemas.microsoft.com/office/drawing/2014/main" id="{FA2FA4D3-0A37-2A94-449E-AD23036A42A4}"/>
              </a:ext>
            </a:extLst>
          </p:cNvPr>
          <p:cNvSpPr/>
          <p:nvPr/>
        </p:nvSpPr>
        <p:spPr>
          <a:xfrm>
            <a:off x="4084489" y="2195785"/>
            <a:ext cx="3708000" cy="1874191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Further System Enhancements for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NPN / IIOT</a:t>
            </a:r>
          </a:p>
          <a:p>
            <a:pPr marL="285750" indent="-285750">
              <a:buFontTx/>
              <a:buChar char="-"/>
            </a:pPr>
            <a:r>
              <a:rPr lang="en-US" altLang="ko-KR" dirty="0"/>
              <a:t>UAV / UAM  </a:t>
            </a:r>
            <a:endParaRPr lang="en-US" dirty="0"/>
          </a:p>
        </p:txBody>
      </p:sp>
      <p:sp>
        <p:nvSpPr>
          <p:cNvPr id="5" name="Rectangle: Rounded Corners 5">
            <a:extLst>
              <a:ext uri="{FF2B5EF4-FFF2-40B4-BE49-F238E27FC236}">
                <a16:creationId xmlns:a16="http://schemas.microsoft.com/office/drawing/2014/main" id="{BF1AB884-2BDA-AC66-7423-6A396530BFB1}"/>
              </a:ext>
            </a:extLst>
          </p:cNvPr>
          <p:cNvSpPr/>
          <p:nvPr/>
        </p:nvSpPr>
        <p:spPr>
          <a:xfrm>
            <a:off x="7923515" y="2195785"/>
            <a:ext cx="3708000" cy="1874191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Further System Enhancements for</a:t>
            </a:r>
          </a:p>
          <a:p>
            <a:pPr marL="285750" indent="-285750">
              <a:buFontTx/>
              <a:buChar char="-"/>
            </a:pPr>
            <a:r>
              <a:rPr lang="en-US" dirty="0"/>
              <a:t>VMR</a:t>
            </a:r>
          </a:p>
          <a:p>
            <a:pPr marL="285750" indent="-285750">
              <a:buFontTx/>
              <a:buChar char="-"/>
            </a:pPr>
            <a:r>
              <a:rPr lang="en-US" altLang="ko-KR" dirty="0"/>
              <a:t>Satellite/NTN</a:t>
            </a:r>
            <a:endParaRPr 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B87AD4A-A7E3-C11B-2E86-30C72FD033E2}"/>
              </a:ext>
            </a:extLst>
          </p:cNvPr>
          <p:cNvSpPr/>
          <p:nvPr/>
        </p:nvSpPr>
        <p:spPr>
          <a:xfrm>
            <a:off x="506695" y="1972907"/>
            <a:ext cx="3138100" cy="42197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 dirty="0"/>
              <a:t>Stepping stone towards 6G</a:t>
            </a:r>
            <a:endParaRPr lang="en-US" dirty="0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36D5989-1C06-8231-C48F-502C0E087915}"/>
              </a:ext>
            </a:extLst>
          </p:cNvPr>
          <p:cNvSpPr/>
          <p:nvPr/>
        </p:nvSpPr>
        <p:spPr>
          <a:xfrm>
            <a:off x="4709055" y="1986765"/>
            <a:ext cx="2471146" cy="39426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System enhancements</a:t>
            </a: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8304FEA-8AC5-4E59-8226-5064205C34EC}"/>
              </a:ext>
            </a:extLst>
          </p:cNvPr>
          <p:cNvSpPr/>
          <p:nvPr/>
        </p:nvSpPr>
        <p:spPr>
          <a:xfrm>
            <a:off x="8404777" y="1986765"/>
            <a:ext cx="2744397" cy="39426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Coverage enhancements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0AD79EC-6D5C-055C-FEFC-8F5CD8C0C9A4}"/>
              </a:ext>
            </a:extLst>
          </p:cNvPr>
          <p:cNvSpPr txBox="1">
            <a:spLocks/>
          </p:cNvSpPr>
          <p:nvPr/>
        </p:nvSpPr>
        <p:spPr bwMode="auto">
          <a:xfrm>
            <a:off x="416859" y="558420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4000" dirty="0"/>
              <a:t>LGE’s interest </a:t>
            </a:r>
            <a:r>
              <a:rPr lang="en-US" altLang="ko-KR" sz="4000" dirty="0"/>
              <a:t>(2/2)</a:t>
            </a:r>
            <a:r>
              <a:rPr lang="en-GB" altLang="en-US" sz="4000" dirty="0"/>
              <a:t> (based on Rel-18 left-over)</a:t>
            </a:r>
          </a:p>
        </p:txBody>
      </p:sp>
    </p:spTree>
    <p:extLst>
      <p:ext uri="{BB962C8B-B14F-4D97-AF65-F5344CB8AC3E}">
        <p14:creationId xmlns:p14="http://schemas.microsoft.com/office/powerpoint/2010/main" val="325128375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Rel-19 Content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4139821"/>
              </p:ext>
            </p:extLst>
          </p:nvPr>
        </p:nvGraphicFramePr>
        <p:xfrm>
          <a:off x="96664" y="1889760"/>
          <a:ext cx="11765483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653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277707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074247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510393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986965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5644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38071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i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0" dirty="0">
                          <a:solidFill>
                            <a:schemeClr val="tx1"/>
                          </a:solidFill>
                        </a:rPr>
                        <a:t>XRM</a:t>
                      </a:r>
                      <a:endParaRPr lang="en-US" altLang="ko-KR" sz="1400" b="1" i="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0" dirty="0">
                          <a:solidFill>
                            <a:schemeClr val="tx1"/>
                          </a:solidFill>
                        </a:rPr>
                        <a:t>Coordination of multi-modal service for multiple users/UEs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0" dirty="0">
                          <a:solidFill>
                            <a:schemeClr val="tx1"/>
                          </a:solidFill>
                        </a:rPr>
                        <a:t>PDU Set</a:t>
                      </a:r>
                      <a:r>
                        <a:rPr lang="en-US" altLang="ko-KR" sz="1400" b="1" i="0" baseline="0" dirty="0">
                          <a:solidFill>
                            <a:schemeClr val="tx1"/>
                          </a:solidFill>
                        </a:rPr>
                        <a:t> handling enhancements (e.g. AQP)</a:t>
                      </a:r>
                      <a:endParaRPr lang="en-US" altLang="ko-KR" sz="1400" b="1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i="0" dirty="0"/>
                        <a:t>Metaverse</a:t>
                      </a:r>
                      <a:endParaRPr lang="en-US" sz="14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>
                          <a:solidFill>
                            <a:schemeClr val="tx1"/>
                          </a:solidFill>
                        </a:rPr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Yes, Major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SA3, SA4, SA5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9832184"/>
                  </a:ext>
                </a:extLst>
              </a:tr>
              <a:tr h="198659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/>
                          </a:solidFill>
                        </a:rPr>
                        <a:t>AI/ML</a:t>
                      </a:r>
                      <a:endParaRPr lang="en-US" sz="14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5GC information exposure to UE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General framework of data collection from UEs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for AI/ML for air interface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aspects</a:t>
                      </a:r>
                      <a:endParaRPr lang="en-US" sz="1400" b="1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AIML_MT_Ph2</a:t>
                      </a:r>
                      <a:endParaRPr lang="en-US" sz="1400" u="non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Yes, Major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SA3, SA4, SA5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/>
                          </a:solidFill>
                        </a:rPr>
                        <a:t>NPN/</a:t>
                      </a:r>
                      <a:r>
                        <a:rPr lang="en-US" altLang="ko-KR" sz="1400" b="1" dirty="0" err="1">
                          <a:solidFill>
                            <a:schemeClr val="tx1"/>
                          </a:solidFill>
                        </a:rPr>
                        <a:t>IIoT</a:t>
                      </a:r>
                      <a:endParaRPr lang="en-US" altLang="ko-KR" sz="1400" b="1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PALS enhancement (e.g. Policy enhancement for SNPN)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ko-KR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aspects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Pre-Rel-19 Stage1</a:t>
                      </a:r>
                    </a:p>
                    <a:p>
                      <a:endParaRPr lang="en-US" sz="140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SA3, SA5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/>
                          </a:solidFill>
                        </a:rPr>
                        <a:t>Dual Steering</a:t>
                      </a:r>
                    </a:p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Dual steering between PLMN and SNPN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Dual steering between NR and NTN, or LTE and NTN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ko-KR" sz="1400" u="none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" action="ppaction://noaction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FS_DualSteer</a:t>
                      </a:r>
                      <a:endParaRPr lang="en-US" sz="140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NO or Minor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SA3, SA5</a:t>
                      </a:r>
                      <a:endParaRPr kumimoji="0" lang="en-US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8207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/>
                          </a:solidFill>
                        </a:rPr>
                        <a:t>VMR</a:t>
                      </a:r>
                    </a:p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/>
                          </a:solidFill>
                        </a:rPr>
                        <a:t>Dual connectivity with MBSR and without MBSR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Dynamic control of MBSR by VPLMN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Pre-Rel-19 Stage1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Yes, Major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SA3, SA5</a:t>
                      </a:r>
                      <a:endParaRPr kumimoji="0" lang="en-US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96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/>
                          </a:solidFill>
                        </a:rPr>
                        <a:t>UAV/UAM </a:t>
                      </a:r>
                      <a:endParaRPr lang="en-US" altLang="ko-KR" sz="1400" b="1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C2 communication service continuity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Loss of UAV control due to network-initiated event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UAS_Ph3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Yes, Minor</a:t>
                      </a:r>
                      <a:endParaRPr lang="en-US" altLang="ko-KR" sz="1400" i="0" strike="sngStrike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SA3, SA5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37274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996928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Rel-19 Content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9082876"/>
              </p:ext>
            </p:extLst>
          </p:nvPr>
        </p:nvGraphicFramePr>
        <p:xfrm>
          <a:off x="96664" y="1889760"/>
          <a:ext cx="11768278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653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277707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076000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986400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5644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38071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Satellite/NTN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Mobility management enhancement for discontinuous satellite coverage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Pre-Rel-19 Stage1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Yes, Minor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SA3, SA5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2924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i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0" dirty="0"/>
                        <a:t>Study on Sensing*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End-to-end</a:t>
                      </a:r>
                      <a:r>
                        <a:rPr lang="ko-KR" altLang="en-US" sz="1400" b="1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design to support sensing service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i="0" dirty="0">
                          <a:solidFill>
                            <a:schemeClr val="tx1"/>
                          </a:solidFill>
                        </a:rPr>
                        <a:t>Sensing</a:t>
                      </a:r>
                      <a:endParaRPr lang="en-US" sz="14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>
                          <a:solidFill>
                            <a:schemeClr val="tx1"/>
                          </a:solidFill>
                        </a:rPr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Yes, Major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SA3, SA5</a:t>
                      </a:r>
                      <a:endParaRPr kumimoji="0" lang="en-US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9832184"/>
                  </a:ext>
                </a:extLst>
              </a:tr>
              <a:tr h="149129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Ambient IoT*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0" dirty="0">
                          <a:solidFill>
                            <a:schemeClr val="tx1"/>
                          </a:solidFill>
                        </a:rPr>
                        <a:t>End-to-end</a:t>
                      </a:r>
                      <a:r>
                        <a:rPr lang="ko-KR" altLang="en-US" sz="1400" b="1" i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400" b="1" i="0" dirty="0">
                          <a:solidFill>
                            <a:schemeClr val="tx1"/>
                          </a:solidFill>
                        </a:rPr>
                        <a:t>architecture design to support </a:t>
                      </a:r>
                      <a:r>
                        <a:rPr lang="en-US" altLang="ko-KR" sz="1400" b="1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Ambient IoT device</a:t>
                      </a:r>
                      <a:endParaRPr lang="en-US" altLang="ko-KR" sz="1400" b="1" i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i="0" dirty="0" err="1">
                          <a:solidFill>
                            <a:schemeClr val="tx1"/>
                          </a:solidFill>
                        </a:rPr>
                        <a:t>FS_Ambient_IoT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Yes, Major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SA3, SA5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3EA4396-A7BF-8AF2-7645-849F473C1173}"/>
              </a:ext>
            </a:extLst>
          </p:cNvPr>
          <p:cNvSpPr txBox="1"/>
          <p:nvPr/>
        </p:nvSpPr>
        <p:spPr>
          <a:xfrm>
            <a:off x="4234802" y="3899889"/>
            <a:ext cx="77255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600" dirty="0">
                <a:solidFill>
                  <a:schemeClr val="dk1"/>
                </a:solidFill>
                <a:latin typeface="+mn-lt"/>
                <a:cs typeface="+mn-cs"/>
              </a:rPr>
              <a:t>* We prefer only stage 2 study in R19 timeframe if there is numerous support for this item.</a:t>
            </a:r>
            <a:endParaRPr lang="ko-KR" altLang="en-US" sz="160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graphicFrame>
        <p:nvGraphicFramePr>
          <p:cNvPr id="8" name="Table 2">
            <a:extLst>
              <a:ext uri="{FF2B5EF4-FFF2-40B4-BE49-F238E27FC236}">
                <a16:creationId xmlns:a16="http://schemas.microsoft.com/office/drawing/2014/main" id="{B161DE37-180B-3415-D95C-9C645519303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3288573"/>
              </p:ext>
            </p:extLst>
          </p:nvPr>
        </p:nvGraphicFramePr>
        <p:xfrm>
          <a:off x="96663" y="4989468"/>
          <a:ext cx="11768278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653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277707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076000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986400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2294518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SOBOT**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cases and aspects related to efficient communications service and cooperative operation for a group of service robots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FS_SOBOT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SA1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completion target: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Nov. 2023 (SA1#104)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292481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DDC99BA-BDF0-BA02-01D7-EC36DAE3F165}"/>
              </a:ext>
            </a:extLst>
          </p:cNvPr>
          <p:cNvSpPr txBox="1"/>
          <p:nvPr/>
        </p:nvSpPr>
        <p:spPr>
          <a:xfrm>
            <a:off x="4980215" y="5959059"/>
            <a:ext cx="6881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ko-KR" sz="1600" dirty="0">
                <a:solidFill>
                  <a:schemeClr val="dk1"/>
                </a:solidFill>
                <a:latin typeface="+mn-lt"/>
                <a:cs typeface="+mn-cs"/>
              </a:rPr>
              <a:t>** After study completion, further progress is up to SA1 discussion/decision.  </a:t>
            </a:r>
            <a:endParaRPr lang="ko-KR" altLang="en-US" sz="1600" dirty="0">
              <a:solidFill>
                <a:schemeClr val="dk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369922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 </a:t>
            </a:r>
            <a:r>
              <a:rPr lang="en-US" altLang="ko-KR" dirty="0"/>
              <a:t>of</a:t>
            </a:r>
            <a:r>
              <a:rPr lang="ko-KR" altLang="en-US" dirty="0"/>
              <a:t> </a:t>
            </a:r>
            <a:r>
              <a:rPr lang="en-US" altLang="ko-KR" dirty="0"/>
              <a:t>LGE’s Proposals </a:t>
            </a:r>
            <a:endParaRPr lang="en-GB" altLang="en-US" dirty="0"/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5D2CCDE8-111C-1176-930F-7A1051AE23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883520"/>
              </p:ext>
            </p:extLst>
          </p:nvPr>
        </p:nvGraphicFramePr>
        <p:xfrm>
          <a:off x="6279528" y="2210202"/>
          <a:ext cx="5167563" cy="3473812"/>
        </p:xfrm>
        <a:graphic>
          <a:graphicData uri="http://schemas.openxmlformats.org/drawingml/2006/table">
            <a:tbl>
              <a:tblPr firstRow="1" bandRow="1"/>
              <a:tblGrid>
                <a:gridCol w="5167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632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2400" dirty="0">
                          <a:latin typeface="+mn-lt"/>
                        </a:rPr>
                        <a:t>Rel-19 Stage 2 study only*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06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indent="0" algn="l" defTabSz="914400" rtl="0" eaLnBrk="1" latinLnBrk="1" hangingPunct="1">
                        <a:buFont typeface="Wingdings" panose="05000000000000000000" pitchFamily="2" charset="2"/>
                        <a:buNone/>
                      </a:pPr>
                      <a:endParaRPr lang="en-US" altLang="ko-KR" sz="2000" b="1" kern="1200" dirty="0">
                        <a:solidFill>
                          <a:schemeClr val="dk1"/>
                        </a:solidFill>
                        <a:latin typeface="맑은 고딕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1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ko-KR" sz="2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Enhancements for</a:t>
                      </a:r>
                      <a:endParaRPr lang="en-GB" altLang="ko-KR" sz="2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-285750" algn="l" defTabSz="914400" rtl="0" eaLnBrk="1" latinLnBrk="1" hangingPunct="1">
                        <a:buFont typeface="Wingdings" panose="05000000000000000000" pitchFamily="2" charset="2"/>
                        <a:buChar char="§"/>
                      </a:pPr>
                      <a:r>
                        <a:rPr lang="en-GB" altLang="ko-KR" sz="20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Integrated Sensing and Communication</a:t>
                      </a:r>
                      <a:endParaRPr lang="de-DE" altLang="ko-KR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-285750" algn="l" defTabSz="914400" rtl="0" eaLnBrk="1" latinLnBrk="1" hangingPunct="1">
                        <a:buFont typeface="Wingdings" panose="05000000000000000000" pitchFamily="2" charset="2"/>
                        <a:buChar char="§"/>
                      </a:pPr>
                      <a:r>
                        <a:rPr lang="en-GB" altLang="ko-KR" sz="20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Ambient power-enabled Internet of Things</a:t>
                      </a:r>
                    </a:p>
                    <a:p>
                      <a:pPr marL="0" indent="0" algn="l" defTabSz="914400" rtl="0" eaLnBrk="1" latinLnBrk="1" hangingPunct="1">
                        <a:buFont typeface="Wingdings" panose="05000000000000000000" pitchFamily="2" charset="2"/>
                        <a:buNone/>
                      </a:pPr>
                      <a:endParaRPr lang="en-GB" altLang="ko-KR" sz="20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E2939FA7-7702-FB08-D262-E2EE3E026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628338"/>
              </p:ext>
            </p:extLst>
          </p:nvPr>
        </p:nvGraphicFramePr>
        <p:xfrm>
          <a:off x="744909" y="2210202"/>
          <a:ext cx="5167563" cy="3473812"/>
        </p:xfrm>
        <a:graphic>
          <a:graphicData uri="http://schemas.openxmlformats.org/drawingml/2006/table">
            <a:tbl>
              <a:tblPr firstRow="1" bandRow="1"/>
              <a:tblGrid>
                <a:gridCol w="5167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632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marL="0" algn="ctr" defTabSz="914400" rtl="0" eaLnBrk="1" latinLnBrk="1" hangingPunct="1"/>
                      <a:r>
                        <a:rPr lang="en-US" altLang="ko-KR" sz="2200" b="1" kern="1200" dirty="0">
                          <a:solidFill>
                            <a:schemeClr val="lt1"/>
                          </a:solidFill>
                          <a:latin typeface="맑은 고딕"/>
                          <a:ea typeface="+mn-ea"/>
                          <a:cs typeface="+mn-cs"/>
                        </a:rPr>
                        <a:t>Rel-19 features</a:t>
                      </a:r>
                      <a:endParaRPr lang="ko-KR" altLang="en-US" sz="2400" b="1" kern="1200" dirty="0">
                        <a:solidFill>
                          <a:schemeClr val="lt1"/>
                        </a:solidFill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06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indent="0" algn="l" defTabSz="914400" rtl="0" eaLnBrk="1" latinLnBrk="1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ko-KR" sz="2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Further System Enhancements for</a:t>
                      </a:r>
                    </a:p>
                    <a:p>
                      <a:pPr marL="0" indent="-285750" algn="l" defTabSz="914400" rtl="0" eaLnBrk="1" latinLnBrk="1" hangingPunct="1"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XRM</a:t>
                      </a:r>
                    </a:p>
                    <a:p>
                      <a:pPr marL="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altLang="ko-KR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AI/ML</a:t>
                      </a:r>
                    </a:p>
                    <a:p>
                      <a:pPr marL="0" indent="-285750" algn="l" defTabSz="914400" rtl="0" eaLnBrk="1" latinLnBrk="1" hangingPunct="1"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NTN/IIOT </a:t>
                      </a:r>
                    </a:p>
                    <a:p>
                      <a:pPr marL="0" indent="-285750" algn="l" defTabSz="914400" rtl="0" eaLnBrk="1" latinLnBrk="1" hangingPunct="1"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Dual Steering</a:t>
                      </a:r>
                    </a:p>
                    <a:p>
                      <a:pPr marL="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altLang="ko-KR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Vehicle Mounted Relays  </a:t>
                      </a:r>
                    </a:p>
                    <a:p>
                      <a:pPr marL="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altLang="ko-KR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UAV / UAM</a:t>
                      </a:r>
                    </a:p>
                    <a:p>
                      <a:pPr marL="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altLang="ko-KR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Satellite/NTN</a:t>
                      </a:r>
                      <a:endParaRPr lang="en-GB" altLang="ko-KR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8315AA7-A30E-3DD4-BED3-9EFBC78ADD0F}"/>
              </a:ext>
            </a:extLst>
          </p:cNvPr>
          <p:cNvSpPr txBox="1"/>
          <p:nvPr/>
        </p:nvSpPr>
        <p:spPr>
          <a:xfrm>
            <a:off x="3441807" y="5959059"/>
            <a:ext cx="81724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600" dirty="0">
                <a:solidFill>
                  <a:schemeClr val="dk1"/>
                </a:solidFill>
                <a:latin typeface="+mn-lt"/>
                <a:cs typeface="+mn-cs"/>
              </a:rPr>
              <a:t>* We prefer only stage 2 study in Rel-19 timeframe if there is numerous support for these items.</a:t>
            </a:r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terms/"/>
    <ds:schemaRef ds:uri="http://schemas.microsoft.com/office/2006/documentManagement/types"/>
    <ds:schemaRef ds:uri="http://purl.org/dc/elements/1.1/"/>
    <ds:schemaRef ds:uri="280d8efa-eff2-4910-88d2-79ca146720c4"/>
    <ds:schemaRef ds:uri="679a257e-872f-4c98-9e8a-0a9c104f72c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8450</TotalTime>
  <Words>791</Words>
  <Application>Microsoft Office PowerPoint</Application>
  <PresentationFormat>와이드스크린</PresentationFormat>
  <Paragraphs>165</Paragraphs>
  <Slides>7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6" baseType="lpstr">
      <vt:lpstr>Arial </vt:lpstr>
      <vt:lpstr>맑은 고딕</vt:lpstr>
      <vt:lpstr>Arial</vt:lpstr>
      <vt:lpstr>Arial Narrow</vt:lpstr>
      <vt:lpstr>Calibri</vt:lpstr>
      <vt:lpstr>Calibri Light</vt:lpstr>
      <vt:lpstr>Times New Roman</vt:lpstr>
      <vt:lpstr>Wingdings</vt:lpstr>
      <vt:lpstr>Office Theme</vt:lpstr>
      <vt:lpstr>LGE’s view on Rel-19 5G-Advanced</vt:lpstr>
      <vt:lpstr>General overview</vt:lpstr>
      <vt:lpstr>LGE’s interest (1/2) (based on SA1 categories)</vt:lpstr>
      <vt:lpstr>PowerPoint 프레젠테이션</vt:lpstr>
      <vt:lpstr>Overall View on Rel-19 Content</vt:lpstr>
      <vt:lpstr>Overall View on Rel-19 Content</vt:lpstr>
      <vt:lpstr>Summary of LGE’s Proposals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Hyunsook (LGE)</cp:lastModifiedBy>
  <cp:revision>698</cp:revision>
  <dcterms:created xsi:type="dcterms:W3CDTF">2010-02-05T13:52:04Z</dcterms:created>
  <dcterms:modified xsi:type="dcterms:W3CDTF">2023-06-01T08:00:37Z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